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2"/>
  </p:notesMasterIdLst>
  <p:sldIdLst>
    <p:sldId id="277" r:id="rId2"/>
    <p:sldId id="744" r:id="rId3"/>
    <p:sldId id="745" r:id="rId4"/>
    <p:sldId id="746" r:id="rId5"/>
    <p:sldId id="751" r:id="rId6"/>
    <p:sldId id="696" r:id="rId7"/>
    <p:sldId id="697" r:id="rId8"/>
    <p:sldId id="748" r:id="rId9"/>
    <p:sldId id="698" r:id="rId10"/>
    <p:sldId id="699" r:id="rId11"/>
    <p:sldId id="700" r:id="rId12"/>
    <p:sldId id="701" r:id="rId13"/>
    <p:sldId id="749" r:id="rId14"/>
    <p:sldId id="722" r:id="rId15"/>
    <p:sldId id="723" r:id="rId16"/>
    <p:sldId id="750" r:id="rId17"/>
    <p:sldId id="725" r:id="rId18"/>
    <p:sldId id="726" r:id="rId19"/>
    <p:sldId id="727" r:id="rId20"/>
    <p:sldId id="729" r:id="rId21"/>
    <p:sldId id="730" r:id="rId22"/>
    <p:sldId id="731" r:id="rId23"/>
    <p:sldId id="742" r:id="rId24"/>
    <p:sldId id="743" r:id="rId25"/>
    <p:sldId id="732" r:id="rId26"/>
    <p:sldId id="733" r:id="rId27"/>
    <p:sldId id="734" r:id="rId28"/>
    <p:sldId id="735" r:id="rId29"/>
    <p:sldId id="736" r:id="rId30"/>
    <p:sldId id="73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B22"/>
    <a:srgbClr val="1C721C"/>
    <a:srgbClr val="196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4" autoAdjust="0"/>
    <p:restoredTop sz="94673" autoAdjust="0"/>
  </p:normalViewPr>
  <p:slideViewPr>
    <p:cSldViewPr snapToGrid="0">
      <p:cViewPr varScale="1">
        <p:scale>
          <a:sx n="101" d="100"/>
          <a:sy n="101" d="100"/>
        </p:scale>
        <p:origin x="28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7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WE ARE NOT HAVING THEM RUN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720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02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87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467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7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nirfaster/NIRFASTer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Model</a:t>
            </a:r>
          </a:p>
          <a:p>
            <a:r>
              <a:rPr lang="en-US" sz="4000" i="1" dirty="0"/>
              <a:t>With a Subset of Measurements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13" y="1157375"/>
            <a:ext cx="7205160" cy="85803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Load a Segmented volume and visualize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0" y="305464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10220527" y="72902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07844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940409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– Scalp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– Skull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– Gray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– White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– CSF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0 - Background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F26EE-FDB4-99A4-43F4-47AE0A7A2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75" y="3320543"/>
            <a:ext cx="7430697" cy="29493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157DB-3720-D427-047E-5145AC18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3BAD1-21B1-49FE-5E8F-E5C35E527B96}"/>
              </a:ext>
            </a:extLst>
          </p:cNvPr>
          <p:cNvSpPr txBox="1"/>
          <p:nvPr/>
        </p:nvSpPr>
        <p:spPr>
          <a:xfrm>
            <a:off x="97357" y="2021586"/>
            <a:ext cx="8515557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Note that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PlotSlices.m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generates an interactive visualization of the volume. Simply press ‘q’ or the middle mouse button to release the figure.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48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low-density mesh and visualize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63110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0527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0527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1850876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08762" y="2585682"/>
            <a:ext cx="20182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“coordinate space”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origin 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 the center of volume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90576" y="4696089"/>
            <a:ext cx="1254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view inside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D85BB6-7FBE-1F40-04D5-446B2443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99" y="2545533"/>
            <a:ext cx="2472908" cy="1887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791D5A-D2CB-E295-51AB-9DDEF818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57" y="4716634"/>
            <a:ext cx="2464050" cy="2135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AC292-F124-E9C1-6B1A-B4E27986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DF53E-12E5-7D15-3F96-6BE4D2E82302}"/>
              </a:ext>
            </a:extLst>
          </p:cNvPr>
          <p:cNvSpPr txBox="1"/>
          <p:nvPr/>
        </p:nvSpPr>
        <p:spPr>
          <a:xfrm>
            <a:off x="97357" y="688407"/>
            <a:ext cx="85155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low-density mesh will be used to efficiently align the optical array to its position on the head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Mesh generation parameters of note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error tolerance at boundary for node positions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acet_size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: size of surface triangles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cell_size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size of internal tetrahedra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Mode: 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controls density of mesh, 1 for low density, 0 for high density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396AC-7043-00D8-246E-2371E49B4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31" y="3324346"/>
            <a:ext cx="5717829" cy="35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Place the optodes on the LD mesh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BF267-8B80-AF4A-5F40-34E35EC0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18" y="5010539"/>
            <a:ext cx="2939423" cy="1847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4235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Load in a Pad file for a grid design of interest, here we use the AdultV24x28 array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This Pad file is a starting point and may not align with the mesh right away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</a:rPr>
              <a:t>See that a few optodes are poking out of the mesh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EC9B520-8351-8588-E8DA-221D6647A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2" t="7697" r="2276" b="8154"/>
          <a:stretch/>
        </p:blipFill>
        <p:spPr>
          <a:xfrm>
            <a:off x="377112" y="5010140"/>
            <a:ext cx="3787409" cy="18478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0D59F7-BF33-45C3-FD1F-59465DD3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06" y="3247483"/>
            <a:ext cx="3287393" cy="35966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E3305-5CA4-AC12-9917-F66D067434E1}"/>
              </a:ext>
            </a:extLst>
          </p:cNvPr>
          <p:cNvCxnSpPr>
            <a:cxnSpLocks/>
          </p:cNvCxnSpPr>
          <p:nvPr/>
        </p:nvCxnSpPr>
        <p:spPr>
          <a:xfrm>
            <a:off x="5673012" y="1815976"/>
            <a:ext cx="4068147" cy="245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4" y="2060659"/>
            <a:ext cx="51911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9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763" y="635237"/>
            <a:ext cx="6697139" cy="3505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626360" y="1415818"/>
            <a:ext cx="1363137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220912" cy="60239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Head Circumference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Z line distance (nasion to inion)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These are contained within the Atlas Scaling box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capfit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Rotate CW, Rotate CCW: rotates photo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Previous, Next: scroll through available photos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ds.dI.photopath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ds.dI.imageType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383763" y="4151451"/>
            <a:ext cx="6808237" cy="25012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  <a:cs typeface="Arial" panose="020B0604020202020204" pitchFamily="34" charset="0"/>
              </a:rPr>
              <a:t>Change the fields in the Array Alignment box to position the array close to the head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Then press the “relax array” button to allow the array to relax onto the surface of the head. The GUI should then look like the figure above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Finally, use the “Save Alignment” button to save the relaxed optode positions to the workspace</a:t>
            </a:r>
          </a:p>
          <a:p>
            <a:r>
              <a:rPr lang="en-US" sz="14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has an in depth walk through of how to use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in a standalone tutorial titled: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NeuroDOT_Tutorial_AlignMe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 tutorial can be found in the Documentation/Scripts folder of the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247082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219075"/>
            <a:ext cx="7353299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smaller mask based on optode locations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E4372-83F2-BF4A-46E5-5C1211F5A19B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330437-CF73-05C4-ED94-412C1500CD69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3CF00-4468-E82D-D875-7082DBAC347C}"/>
              </a:ext>
            </a:extLst>
          </p:cNvPr>
          <p:cNvCxnSpPr>
            <a:cxnSpLocks/>
          </p:cNvCxnSpPr>
          <p:nvPr/>
        </p:nvCxnSpPr>
        <p:spPr>
          <a:xfrm>
            <a:off x="10228648" y="3064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89816057-9155-AF4C-AC4B-292D6E956FA1}"/>
              </a:ext>
            </a:extLst>
          </p:cNvPr>
          <p:cNvSpPr/>
          <p:nvPr/>
        </p:nvSpPr>
        <p:spPr>
          <a:xfrm>
            <a:off x="9048536" y="3404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24862-4C3C-CE66-BEA3-A441378D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439D4-4F3D-C7F6-9897-93B048A2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" y="4053603"/>
            <a:ext cx="2769864" cy="2616389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59D79D72-DFF1-C090-9BAC-97C8682C8EED}"/>
              </a:ext>
            </a:extLst>
          </p:cNvPr>
          <p:cNvSpPr txBox="1">
            <a:spLocks/>
          </p:cNvSpPr>
          <p:nvPr/>
        </p:nvSpPr>
        <p:spPr>
          <a:xfrm>
            <a:off x="162850" y="1343608"/>
            <a:ext cx="8635915" cy="17065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After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dirty="0">
                <a:latin typeface="+mj-lt"/>
                <a:cs typeface="Arial" panose="020B0604020202020204" pitchFamily="34" charset="0"/>
              </a:rPr>
              <a:t> finishes, a visualization of the relaxed optodes on the LD mesh will pop up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Then, we scoop out the part of the mesh that the grid is sitting on 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This scooped section is the basis for the high-density mesh that we are about to create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382D0C-7A70-7AC5-D5FA-CCD09C6A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02" y="4053603"/>
            <a:ext cx="7126002" cy="2616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0" y="3105549"/>
            <a:ext cx="7354890" cy="5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4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high-density mesh and visualize</a:t>
            </a: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F7E95B9A-B5AE-FE75-C773-082CCABFA410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CE2FB1-7B49-78B7-1850-FCA2E0D98350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6683B7DF-F410-3463-AF29-78997F89B716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1FCA88-D5F3-C794-527A-A93DA7FFCB5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F002821F-B0EC-9A02-112C-F968D5F5A2F6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77B74C-3E78-FDA4-F0F3-B8638A5151AD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23">
            <a:extLst>
              <a:ext uri="{FF2B5EF4-FFF2-40B4-BE49-F238E27FC236}">
                <a16:creationId xmlns:a16="http://schemas.microsoft.com/office/drawing/2014/main" id="{BBCFB46F-186C-DA02-B8E1-1032C743729C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E6A183-314C-560A-3F35-CB0D47EDC0D8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23">
            <a:extLst>
              <a:ext uri="{FF2B5EF4-FFF2-40B4-BE49-F238E27FC236}">
                <a16:creationId xmlns:a16="http://schemas.microsoft.com/office/drawing/2014/main" id="{5F939EA1-F0DA-0AF1-1377-00F29A351002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5FC16-297E-7CDD-0F0B-ACE9BC2B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BD39C-66B6-B776-2BEF-2A2B3DB93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0" y="4111594"/>
            <a:ext cx="1907447" cy="2746406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F1B26AC-20E9-4FA5-EC91-D46C1A46DA82}"/>
              </a:ext>
            </a:extLst>
          </p:cNvPr>
          <p:cNvSpPr txBox="1">
            <a:spLocks/>
          </p:cNvSpPr>
          <p:nvPr/>
        </p:nvSpPr>
        <p:spPr>
          <a:xfrm>
            <a:off x="162851" y="1078452"/>
            <a:ext cx="8885684" cy="29556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Now, we’ll create a high-density mesh. HD meshes contain a large number of nodes – close to 1,000,000 nodes but never more – in addition to some anatomical information.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Notice the difference between the parameters used in LD mesh generation on slide 11 and those used here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leading to more triangles that make up the surface of the mesh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Cell_size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there are more internal tetrahedra in HD meshes than LD meshes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1" y="4111594"/>
            <a:ext cx="6453103" cy="27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68369"/>
            <a:ext cx="12192000" cy="1116171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Possible errors during HD mesh generation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ADEAD0C-D0FD-3E3E-B4F3-E55E09DD4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2" y="2034223"/>
            <a:ext cx="4317451" cy="834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26" y="3699741"/>
            <a:ext cx="2771775" cy="1666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857" y="3053410"/>
            <a:ext cx="271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Files to delete if File I/O Error occurs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1231" y="1664891"/>
            <a:ext cx="31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Pop-up box for File I/O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6CBA3-9294-36AA-7E05-F6519A26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B21481E0-D561-3638-6B72-B79593965B80}"/>
              </a:ext>
            </a:extLst>
          </p:cNvPr>
          <p:cNvSpPr txBox="1">
            <a:spLocks/>
          </p:cNvSpPr>
          <p:nvPr/>
        </p:nvSpPr>
        <p:spPr>
          <a:xfrm>
            <a:off x="48229" y="1572945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File I/O Error: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Solution: delete all mesh files in your output directory, change the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meshname</a:t>
            </a:r>
            <a:r>
              <a:rPr lang="en-US" dirty="0">
                <a:latin typeface="+mj-lt"/>
                <a:cs typeface="Arial" panose="020B0604020202020204" pitchFamily="34" charset="0"/>
              </a:rPr>
              <a:t> variable to a new name and re-run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Ex: ‘_HD_Mesh1’ </a:t>
            </a:r>
            <a:r>
              <a:rPr lang="en-US" dirty="0"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+mj-lt"/>
                <a:cs typeface="Arial" panose="020B0604020202020204" pitchFamily="34" charset="0"/>
              </a:rPr>
              <a:t> ‘_HD_Mesh0’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Make sure you delete these files from the file manager, and NOT within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matlab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If the above doesn’t work, create an entirely new output directory, make that directory your current folder, then re-run lines 149-168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Poor mesh quality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Occurs if number of nodes in mesh is greater than 1,000,000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This is why we make smaller HD meshes and tune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params.cell</a:t>
            </a:r>
            <a:r>
              <a:rPr lang="en-US" dirty="0">
                <a:latin typeface="+mj-lt"/>
                <a:cs typeface="Arial" panose="020B0604020202020204" pitchFamily="34" charset="0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86771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3" y="3979053"/>
            <a:ext cx="3438525" cy="19431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Place the optodes on the HD mesh</a:t>
            </a:r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id="{D3E782AB-1227-CFC2-397E-4274537EED0F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22CC0A-A9C8-E64B-5066-5A35D275001D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A2EB02D8-C75E-AF38-687B-3FEDC8E4B102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8A5F8C-C16C-ACC1-C39C-86BF50D20CF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01632A59-D4CC-2329-600C-F73CD4F650EA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E9E97D-5E52-8D7C-872C-ADFE18106178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23">
            <a:extLst>
              <a:ext uri="{FF2B5EF4-FFF2-40B4-BE49-F238E27FC236}">
                <a16:creationId xmlns:a16="http://schemas.microsoft.com/office/drawing/2014/main" id="{33990F0D-28E4-5782-C39B-66FA4662DAD1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3B69F5-DA7B-5265-3D55-4156F384BE5F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23">
            <a:extLst>
              <a:ext uri="{FF2B5EF4-FFF2-40B4-BE49-F238E27FC236}">
                <a16:creationId xmlns:a16="http://schemas.microsoft.com/office/drawing/2014/main" id="{5D3CE749-A3F1-A57A-B31A-CBD39BA5EB33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0DCD6-0C3D-48EE-DC91-5DA83CA6E356}"/>
              </a:ext>
            </a:extLst>
          </p:cNvPr>
          <p:cNvCxnSpPr>
            <a:cxnSpLocks/>
          </p:cNvCxnSpPr>
          <p:nvPr/>
        </p:nvCxnSpPr>
        <p:spPr>
          <a:xfrm>
            <a:off x="10228648" y="3826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23">
            <a:extLst>
              <a:ext uri="{FF2B5EF4-FFF2-40B4-BE49-F238E27FC236}">
                <a16:creationId xmlns:a16="http://schemas.microsoft.com/office/drawing/2014/main" id="{89FDD0FE-B77D-06ED-4132-985706EA6222}"/>
              </a:ext>
            </a:extLst>
          </p:cNvPr>
          <p:cNvSpPr/>
          <p:nvPr/>
        </p:nvSpPr>
        <p:spPr>
          <a:xfrm>
            <a:off x="9048536" y="4166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56365-639B-F5A0-69A2-02A75EAD2BF8}"/>
              </a:ext>
            </a:extLst>
          </p:cNvPr>
          <p:cNvSpPr/>
          <p:nvPr/>
        </p:nvSpPr>
        <p:spPr>
          <a:xfrm>
            <a:off x="148280" y="1002566"/>
            <a:ext cx="83943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This time, since the HD mesh is in the same space that the LD mesh was, the grid will already be lined up and sitting on the mesh when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AlignMe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starts. You’ll need to move it away from the mesh and re-relax the grid back onto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Change the view to “XY View”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Adjust the scale to 1.1 (this is the scale we used for the LD mesh too)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Move the grid off the mesh by setting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dy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= -10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AlignMe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GUI should now look like the image below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Hit “Relax Mesh” and then “Save Alignment” after the grid has been re-relaxed onto the mesh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D389D-5901-8E65-C8A7-26DD166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B8E9-A339-590C-4CCC-20616F97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23" y="3499892"/>
            <a:ext cx="4209885" cy="3275686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FAE6EA84-C3C8-A586-C1BB-080713193CAE}"/>
              </a:ext>
            </a:extLst>
          </p:cNvPr>
          <p:cNvSpPr/>
          <p:nvPr/>
        </p:nvSpPr>
        <p:spPr>
          <a:xfrm rot="5400000">
            <a:off x="7136607" y="1851819"/>
            <a:ext cx="613624" cy="2682522"/>
          </a:xfrm>
          <a:prstGeom prst="bentArrow">
            <a:avLst>
              <a:gd name="adj1" fmla="val 20767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1B5E5-AABB-905C-3AF2-FA28D0CA153D}"/>
              </a:ext>
            </a:extLst>
          </p:cNvPr>
          <p:cNvSpPr txBox="1"/>
          <p:nvPr/>
        </p:nvSpPr>
        <p:spPr>
          <a:xfrm>
            <a:off x="9071231" y="5347811"/>
            <a:ext cx="298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using a HD mesh with </a:t>
            </a:r>
            <a:r>
              <a:rPr lang="en-US" dirty="0" err="1"/>
              <a:t>AlignMe</a:t>
            </a:r>
            <a:r>
              <a:rPr lang="en-US" dirty="0"/>
              <a:t> will make the app run more slowly</a:t>
            </a:r>
          </a:p>
        </p:txBody>
      </p:sp>
    </p:spTree>
    <p:extLst>
      <p:ext uri="{BB962C8B-B14F-4D97-AF65-F5344CB8AC3E}">
        <p14:creationId xmlns:p14="http://schemas.microsoft.com/office/powerpoint/2010/main" val="368126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219075"/>
            <a:ext cx="8925939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Get relaxed optode positions from </a:t>
            </a: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and visualize HD mesh + relaxed pad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E4372-83F2-BF4A-46E5-5C1211F5A19B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330437-CF73-05C4-ED94-412C1500CD69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3CF00-4468-E82D-D875-7082DBAC347C}"/>
              </a:ext>
            </a:extLst>
          </p:cNvPr>
          <p:cNvCxnSpPr>
            <a:cxnSpLocks/>
          </p:cNvCxnSpPr>
          <p:nvPr/>
        </p:nvCxnSpPr>
        <p:spPr>
          <a:xfrm>
            <a:off x="10228648" y="3064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89816057-9155-AF4C-AC4B-292D6E956FA1}"/>
              </a:ext>
            </a:extLst>
          </p:cNvPr>
          <p:cNvSpPr/>
          <p:nvPr/>
        </p:nvSpPr>
        <p:spPr>
          <a:xfrm>
            <a:off x="9048536" y="3404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24862-4C3C-CE66-BEA3-A441378D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F677D-125C-D8BE-5E3E-A5F6096B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30" y="3369453"/>
            <a:ext cx="3571875" cy="3057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81" y="1732986"/>
            <a:ext cx="5067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69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Update pad info structure after running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7301F-249D-695C-4CE7-9E2E69A7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EE9C1-348A-EF9E-3887-9E17FF4A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06" y="4036076"/>
            <a:ext cx="3244263" cy="2583395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678A80C-FFCF-5396-623D-8E7949D6C8D9}"/>
              </a:ext>
            </a:extLst>
          </p:cNvPr>
          <p:cNvSpPr txBox="1">
            <a:spLocks/>
          </p:cNvSpPr>
          <p:nvPr/>
        </p:nvSpPr>
        <p:spPr>
          <a:xfrm>
            <a:off x="48229" y="1069089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After the pad has been relaxed onto the HD mesh, we need to update the info structure with the new optode locations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We’ll use those optode locations to re-calculate the 3D source-detector separations for every source-detector pair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After that we’ll make a histogram showing the relationship of measurements per separation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97" y="4099049"/>
            <a:ext cx="53435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6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(1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6985" y="1150202"/>
            <a:ext cx="83943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Prepare mesh and optode information for NIRFAST, then visualize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Visualize cap and mesh with portion cut out to make extra sure that optodes are not placed too far within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C9147-3039-E494-B51D-F7FBD8F69537}"/>
              </a:ext>
            </a:extLst>
          </p:cNvPr>
          <p:cNvSpPr txBox="1"/>
          <p:nvPr/>
        </p:nvSpPr>
        <p:spPr>
          <a:xfrm>
            <a:off x="1656979" y="442827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EF4F3B-65E5-24F9-7D51-8D3A531F899D}"/>
              </a:ext>
            </a:extLst>
          </p:cNvPr>
          <p:cNvSpPr txBox="1"/>
          <p:nvPr/>
        </p:nvSpPr>
        <p:spPr>
          <a:xfrm>
            <a:off x="5503249" y="442827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11A33-3856-A525-5F4D-BF020FAB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B1E2E-86D0-AF59-A34F-777CEE4B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72" y="4500859"/>
            <a:ext cx="2934400" cy="2367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5150E-9F6C-1700-2C40-EC7DE5E79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" r="7298"/>
          <a:stretch/>
        </p:blipFill>
        <p:spPr>
          <a:xfrm>
            <a:off x="5802712" y="4500859"/>
            <a:ext cx="2625164" cy="23677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5" y="2364411"/>
            <a:ext cx="6210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3" y="1339672"/>
            <a:ext cx="3552825" cy="4953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(2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2254" y="906162"/>
            <a:ext cx="8394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3. Set parameters for light modeling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244D0D9-6083-C934-AA86-C1BB11601BEB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8493F-FA5E-E606-26DE-3ACAEFB31370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0B90D-566A-C1B5-9043-C518F689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BE3D22-AF6E-6937-C176-81502042D786}"/>
              </a:ext>
            </a:extLst>
          </p:cNvPr>
          <p:cNvSpPr/>
          <p:nvPr/>
        </p:nvSpPr>
        <p:spPr>
          <a:xfrm>
            <a:off x="1968492" y="2564033"/>
            <a:ext cx="3616519" cy="708085"/>
          </a:xfrm>
          <a:prstGeom prst="rightBrace">
            <a:avLst>
              <a:gd name="adj1" fmla="val 0"/>
              <a:gd name="adj2" fmla="val 30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A9ED4-E3CF-E19C-47C3-E3CA9912DD8D}"/>
              </a:ext>
            </a:extLst>
          </p:cNvPr>
          <p:cNvSpPr txBox="1"/>
          <p:nvPr/>
        </p:nvSpPr>
        <p:spPr>
          <a:xfrm>
            <a:off x="5630984" y="2514983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labels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683C483-FC7B-C510-04EA-93DCA5A4DBFA}"/>
              </a:ext>
            </a:extLst>
          </p:cNvPr>
          <p:cNvSpPr/>
          <p:nvPr/>
        </p:nvSpPr>
        <p:spPr>
          <a:xfrm>
            <a:off x="2699073" y="3376090"/>
            <a:ext cx="2178915" cy="692178"/>
          </a:xfrm>
          <a:prstGeom prst="rightBrace">
            <a:avLst>
              <a:gd name="adj1" fmla="val 1137"/>
              <a:gd name="adj2" fmla="val 33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F2ABB-464B-5200-9B9C-98FCBC99DBC8}"/>
              </a:ext>
            </a:extLst>
          </p:cNvPr>
          <p:cNvSpPr txBox="1"/>
          <p:nvPr/>
        </p:nvSpPr>
        <p:spPr>
          <a:xfrm>
            <a:off x="4877987" y="3289618"/>
            <a:ext cx="257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Absorption Coefficients for regions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286E51A-F027-46A7-9251-074D00C220FA}"/>
              </a:ext>
            </a:extLst>
          </p:cNvPr>
          <p:cNvSpPr/>
          <p:nvPr/>
        </p:nvSpPr>
        <p:spPr>
          <a:xfrm>
            <a:off x="2699073" y="4147087"/>
            <a:ext cx="2178914" cy="613172"/>
          </a:xfrm>
          <a:prstGeom prst="rightBrace">
            <a:avLst>
              <a:gd name="adj1" fmla="val 0"/>
              <a:gd name="adj2" fmla="val 547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7690-7634-1E0D-A356-E7A58761C546}"/>
              </a:ext>
            </a:extLst>
          </p:cNvPr>
          <p:cNvSpPr txBox="1"/>
          <p:nvPr/>
        </p:nvSpPr>
        <p:spPr>
          <a:xfrm>
            <a:off x="4819126" y="4208831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Scattering Coefficients for regions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CED2E-D2D8-8BE4-DE95-43CCE1010A99}"/>
              </a:ext>
            </a:extLst>
          </p:cNvPr>
          <p:cNvSpPr txBox="1"/>
          <p:nvPr/>
        </p:nvSpPr>
        <p:spPr>
          <a:xfrm>
            <a:off x="5334000" y="4913408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of refraction for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593AD-D682-42F0-0CD1-16B42D561D90}"/>
              </a:ext>
            </a:extLst>
          </p:cNvPr>
          <p:cNvSpPr txBox="1"/>
          <p:nvPr/>
        </p:nvSpPr>
        <p:spPr>
          <a:xfrm>
            <a:off x="5444857" y="1751259"/>
            <a:ext cx="243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Voxelation</a:t>
            </a:r>
            <a:r>
              <a:rPr lang="en-US" dirty="0"/>
              <a:t> resolution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988FD4-9841-503B-8974-9722288C4B5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657030" y="1935925"/>
            <a:ext cx="3787827" cy="57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Brace 28">
            <a:extLst>
              <a:ext uri="{FF2B5EF4-FFF2-40B4-BE49-F238E27FC236}">
                <a16:creationId xmlns:a16="http://schemas.microsoft.com/office/drawing/2014/main" id="{655E2817-B59E-EF43-97CB-2B27A4025BCE}"/>
              </a:ext>
            </a:extLst>
          </p:cNvPr>
          <p:cNvSpPr/>
          <p:nvPr/>
        </p:nvSpPr>
        <p:spPr>
          <a:xfrm>
            <a:off x="2254131" y="4790901"/>
            <a:ext cx="3079869" cy="682236"/>
          </a:xfrm>
          <a:prstGeom prst="rightBrace">
            <a:avLst>
              <a:gd name="adj1" fmla="val 0"/>
              <a:gd name="adj2" fmla="val 649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10" grpId="0"/>
      <p:bldP spid="11" grpId="0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384" y="2074431"/>
            <a:ext cx="6652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If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makeAnirfaster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is successful, output like the below screenshot should show up in your command window.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(3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242995" y="22170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403390" y="26405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20299" y="29899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400411" y="49859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820533" y="53227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403390" y="34227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220299" y="37624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401986" y="41951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218895" y="45348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10704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4. Calculate Green’s functions, but not the full A Matrix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8E3787F-58C9-0022-289A-B29EB1C01A16}"/>
              </a:ext>
            </a:extLst>
          </p:cNvPr>
          <p:cNvSpPr/>
          <p:nvPr/>
        </p:nvSpPr>
        <p:spPr>
          <a:xfrm rot="10800000">
            <a:off x="8722522" y="37324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64D70-86D2-4B7E-3D27-3B158282D6AA}"/>
              </a:ext>
            </a:extLst>
          </p:cNvPr>
          <p:cNvSpPr txBox="1"/>
          <p:nvPr/>
        </p:nvSpPr>
        <p:spPr>
          <a:xfrm>
            <a:off x="7635865" y="41382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5" y="2708853"/>
            <a:ext cx="3829050" cy="414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09" y="1533884"/>
            <a:ext cx="8510171" cy="4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2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76" y="2643188"/>
            <a:ext cx="4972050" cy="24765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(4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83943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5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Choose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subse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t of measurements to include in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Here, we’ll only keep measurements that have a source-detector separation of 4cm or less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8E3787F-58C9-0022-289A-B29EB1C01A1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64D70-86D2-4B7E-3D27-3B158282D6AA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15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5" y="1988964"/>
            <a:ext cx="4972050" cy="17907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(5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of 5)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8618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6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Generate A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and visualize Green’s functions vs Source-Detector Separation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8E3787F-58C9-0022-289A-B29EB1C01A1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64D70-86D2-4B7E-3D27-3B158282D6AA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18" y="4196986"/>
            <a:ext cx="3465507" cy="26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6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03925" y="1117582"/>
            <a:ext cx="870646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Unlike in the basic light modeling pipelines, we don’t need to reshape A to be of the shape: [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Nwl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*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Nmeas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Nvox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], since it’s already in that shape.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7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Place spatial information about light model in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info.tissue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structure: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The file size of this A matrix is smaller than its counterpart containing all measurements which can be made by following the Basic Light Modeling Tutorial with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with all measurements: 331 MB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600" baseline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A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with 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subset of 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measurements: 129 MB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5" y="2683657"/>
            <a:ext cx="5114925" cy="139065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026623C-89D2-5738-3DDF-D67262081AF8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A7769-0030-6A00-2506-9E53814B2771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7797B-8C7A-BEAF-AF0E-4882E46F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15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7B0E64-ED89-CFA8-626A-9916C4B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89" y="4523406"/>
            <a:ext cx="5607016" cy="233459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Let’s v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isualize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the sensitivity of the A matrix. We’ll start with a single source detector pair (Source 1, Detector 6) and then visualize the full sensitivity profile (FFR) on slide 28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93413" y="4152057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Single SD pair: source 1 detector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0" y="2278452"/>
            <a:ext cx="58102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8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Click on the areas that light up 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on each slice to better see the sensitivity profile for measurements recorded from Source 2 and Detector 2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1570" y="387214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Single SD pair: source 2 detector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CC13E-B39F-2C9F-A9A1-68FB4173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7" y="4378519"/>
            <a:ext cx="5823240" cy="2452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3" y="2265113"/>
            <a:ext cx="58102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4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0" y="2008739"/>
            <a:ext cx="3819525" cy="1524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261" y="1150202"/>
            <a:ext cx="849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Visualize the flat field reconstruction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+mj-lt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857A072-B9AB-F8E0-A86D-8F5C6E5BEA2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DFDEC-23EA-492F-77D3-42AB811D2377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53983-8889-87CE-A966-50F2DAE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2F787-8E10-B785-CB4C-A5AD3644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43" y="4190359"/>
            <a:ext cx="6002804" cy="25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36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8" y="2063232"/>
            <a:ext cx="5886450" cy="39909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Put it all together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758" y="1074002"/>
            <a:ext cx="8492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As a final check, let’s visualize the alignment of the LD mesh, HD mesh, optode array, and cortical meshes all together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09072-536A-310D-03A9-95E8493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BAC47-6167-A684-8D7F-1091CE4C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1" y="249105"/>
            <a:ext cx="3562349" cy="3066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88915-F91B-EE5F-4B24-52515D1C0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649" y="3315113"/>
            <a:ext cx="3551351" cy="35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03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If it isn’t</a:t>
            </a: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with a Subset of Measurements 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007DF-F439-B5C7-D7DC-991E60D3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7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Light Modeling Tutorials in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15546"/>
            <a:ext cx="11381660" cy="75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has several different tutorials that detail how to Generate a Light Model, each with its own purpose. They’re listed below to help you figure out which version is the best for your purposes.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1631092"/>
            <a:ext cx="5387788" cy="522690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Basic Light Modeling Tutorial with </a:t>
            </a:r>
            <a:r>
              <a:rPr lang="en-US" sz="1600" dirty="0" err="1"/>
              <a:t>AlignMe</a:t>
            </a:r>
            <a:endParaRPr lang="en-US" sz="1600" dirty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</a:p>
          <a:p>
            <a:r>
              <a:rPr lang="en-US" sz="1600" dirty="0"/>
              <a:t>Sparse Pad Tutorial with </a:t>
            </a:r>
            <a:r>
              <a:rPr lang="en-US" sz="1600" dirty="0" err="1"/>
              <a:t>AlignMe</a:t>
            </a:r>
            <a:endParaRPr lang="en-US" sz="1600" dirty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Pad_FullHead_32x32.mat</a:t>
            </a:r>
          </a:p>
          <a:p>
            <a:r>
              <a:rPr lang="en-US" sz="1600" dirty="0"/>
              <a:t>Light Modeling with a Subset of Measurements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NeuroDOT_Tutorial_Generating_a_Light_Model_With_Subset_of_Measurements_Pad_24x28_and_AlignMe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Light_Modeling_with_Subset_of_Measurements_and_AlignMe_Tutorial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</a:p>
          <a:p>
            <a:r>
              <a:rPr lang="en-US" sz="1600" dirty="0"/>
              <a:t>Split Pad Tutorial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NeuroDOT_Tutorial_Split_Pad_Light_Modeling_With_LUMO_Adult_Temporal_Pad_and_AlignMe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Split_Pad_Light_Modeling_with_LUMO_Adult_Temporal_Pad_and_AlignMe_Tutorial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 err="1"/>
              <a:t>LUMO_adult_temporal_pad.mat</a:t>
            </a:r>
            <a:endParaRPr lang="en-US" sz="9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20873" y="1631091"/>
            <a:ext cx="5387788" cy="511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Basic Light Modeling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Basic_Light_Modeling_with_Hummingbird_Tutorial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  <a:endParaRPr lang="en-US" sz="900" b="1" dirty="0"/>
          </a:p>
          <a:p>
            <a:r>
              <a:rPr lang="en-US" sz="1600" dirty="0"/>
              <a:t>Sparse Pad Tutorial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Basic_Light_Modeling_with_sparse_Pad_and_Hummingbird_Tutorial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Pad_FullHead_32x32.mat</a:t>
            </a:r>
            <a:endParaRPr lang="en-US" sz="900" b="1" dirty="0"/>
          </a:p>
          <a:p>
            <a:r>
              <a:rPr lang="en-US" sz="1600" dirty="0"/>
              <a:t>Light Modeling with Adult 96x92 Pad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NeuroDOT_Tutorial_Generating_a_Light_Model_Pad_Adult_96x92_Example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Basic_Light_Modeling_with_AlignMe_Tutorial_Pad_Adult_96x92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Pad_Adult_96x92.mat</a:t>
            </a:r>
          </a:p>
          <a:p>
            <a:pPr lvl="1"/>
            <a:r>
              <a:rPr lang="en-US" sz="900"/>
              <a:t>Note: this tutorial’s PowerPoint is in an older style</a:t>
            </a:r>
          </a:p>
        </p:txBody>
      </p:sp>
    </p:spTree>
    <p:extLst>
      <p:ext uri="{BB962C8B-B14F-4D97-AF65-F5344CB8AC3E}">
        <p14:creationId xmlns:p14="http://schemas.microsoft.com/office/powerpoint/2010/main" val="419233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716871" cy="81554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Generating a Light Model Based on a Subset of Measurements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65396" cy="5890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This tutorial will follow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Light_Modeling_with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Subset_of_Measurements_and_AlignMe_Tutorial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Matlab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file which can be found in the Documentation/Scripts folder.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tutorial will: 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Generate a mesh from a segmented volume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Place an array of sources and detectors on the mesh using 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App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 multiple parameters for the model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the sensitivity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for this model for only measurements with a source detector separation of 4cm or less.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a segmented volume,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Segmented_MNI152nl_on_MNI111_nifti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/Atlases, to generate the head model.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the visual pad,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Pad_AdultV24x28.mat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270D9-9B1E-54AA-359E-876DC8FF124C}"/>
              </a:ext>
            </a:extLst>
          </p:cNvPr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75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Flowchart for 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34CCF83-6C9C-1A5E-AB75-E0D60076143B}"/>
              </a:ext>
            </a:extLst>
          </p:cNvPr>
          <p:cNvSpPr/>
          <p:nvPr/>
        </p:nvSpPr>
        <p:spPr>
          <a:xfrm>
            <a:off x="3533774" y="3097754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755C3-80AD-5F16-51BE-CE7F74FFF4A8}"/>
              </a:ext>
            </a:extLst>
          </p:cNvPr>
          <p:cNvSpPr txBox="1"/>
          <p:nvPr/>
        </p:nvSpPr>
        <p:spPr>
          <a:xfrm>
            <a:off x="3979656" y="3288268"/>
            <a:ext cx="1469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These steps are repeated for a low-density and high-density mesh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CDC7-14E9-387C-8DBE-994B578F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7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Running the script – Author’s Note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940992" cy="588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author runs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Highlight and execute each chunk of code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Ex: highlight lines 64-69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right click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 hit “Evaluate Selection”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ternate way of running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For each section (beige) hit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ctrl+enter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This isn’t how the author does it, but it will still work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Note: DO NOT HIT THE GREEN “RUN” BUTTON to run this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MATLAB versions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Optimal version: MATLAB 2020b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The version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was developed in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 version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NIRFASTer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, the newest release of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Found here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2"/>
              </a:rPr>
              <a:t>https://github.com/nirfaster/NIRFASTer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49" y="2057400"/>
            <a:ext cx="5379551" cy="400486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6460193" y="2057401"/>
            <a:ext cx="435706" cy="2308412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0638" y="249555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2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– In 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81512"/>
            <a:ext cx="8515557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first section of code in this script will have you set your output directory and allow you to navigate to your desired output directory from within the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Some parameters for visualizations made in the script are set up here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26AA8-8520-53AF-D1C0-EF67A16E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02" y="3406588"/>
            <a:ext cx="7819700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3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101869</TotalTime>
  <Words>2801</Words>
  <Application>Microsoft Office PowerPoint</Application>
  <PresentationFormat>Widescreen</PresentationFormat>
  <Paragraphs>369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Light Modeling Tutorials in NeuroDOT</vt:lpstr>
      <vt:lpstr>Generating a Light Model Based on a Subset of Measurements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2073</cp:revision>
  <dcterms:created xsi:type="dcterms:W3CDTF">2016-10-13T23:27:35Z</dcterms:created>
  <dcterms:modified xsi:type="dcterms:W3CDTF">2024-03-06T15:45:19Z</dcterms:modified>
</cp:coreProperties>
</file>